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B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6080" y="731520"/>
            <a:ext cx="3291840" cy="914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20116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FUNDACIÓN CELDAS CON DIGNIDAD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457200" y="2651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ANÁLISIS COMPARATIVO DE GESTIÓN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32004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2021 - 2025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457200" y="4114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"Si se pierde la libertad, no se pierde la dignidad"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82880"/>
            <a:ext cx="1463040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8B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🏆 TRAYECTORIA DE RECONOCIMIENTOS 🏆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457200" y="868680"/>
            <a:ext cx="8229600" cy="27432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2"/>
          <p:cNvSpPr/>
          <p:nvPr/>
        </p:nvSpPr>
        <p:spPr>
          <a:xfrm>
            <a:off x="731520" y="1280160"/>
            <a:ext cx="1188720" cy="1828800"/>
          </a:xfrm>
          <a:prstGeom prst="rect">
            <a:avLst/>
          </a:prstGeom>
          <a:solidFill>
            <a:srgbClr val="C0C0C0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731520" y="141732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2021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777240" y="182880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Finalistas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77240" y="214884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2° Puesto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77240" y="246888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Personería Medellín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011680" y="1188720"/>
            <a:ext cx="1371600" cy="2011680"/>
          </a:xfrm>
          <a:prstGeom prst="rect">
            <a:avLst/>
          </a:prstGeom>
          <a:solidFill>
            <a:srgbClr val="FFD700"/>
          </a:solidFill>
          <a:ln/>
          <a:effectLst>
            <a:outerShdw sx="100000" sy="100000" kx="0" ky="0" algn="bl" rotWithShape="0" blurRad="152400" dist="50800" dir="16200000">
              <a:srgbClr val="000000">
                <a:alpha val="5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2011680" y="132588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2022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2057400" y="1737360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🥇 GANADORES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2057400" y="205740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1er LUGAR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2057400" y="237744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Personería Medellín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3291840" y="1280160"/>
            <a:ext cx="1188720" cy="1828800"/>
          </a:xfrm>
          <a:prstGeom prst="rect">
            <a:avLst/>
          </a:prstGeom>
          <a:solidFill>
            <a:srgbClr val="C0C0C0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3291840" y="141732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2023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3337560" y="182880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Finalistas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3337560" y="214884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2° Puesto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3337560" y="246888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Personería Medellín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4572000" y="1280160"/>
            <a:ext cx="1188720" cy="1828800"/>
          </a:xfrm>
          <a:prstGeom prst="rect">
            <a:avLst/>
          </a:prstGeom>
          <a:solidFill>
            <a:srgbClr val="C0C0C0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21" name="Text 18"/>
          <p:cNvSpPr/>
          <p:nvPr/>
        </p:nvSpPr>
        <p:spPr>
          <a:xfrm>
            <a:off x="4572000" y="141732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2024</a:t>
            </a:r>
            <a:endParaRPr lang="en-US" sz="2400" dirty="0"/>
          </a:p>
        </p:txBody>
      </p:sp>
      <p:sp>
        <p:nvSpPr>
          <p:cNvPr id="22" name="Text 19"/>
          <p:cNvSpPr/>
          <p:nvPr/>
        </p:nvSpPr>
        <p:spPr>
          <a:xfrm>
            <a:off x="4617720" y="182880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Finalistas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4617720" y="214884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2° Puesto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4617720" y="246888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Personería Medellín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5852160" y="1188720"/>
            <a:ext cx="1371600" cy="2011680"/>
          </a:xfrm>
          <a:prstGeom prst="rect">
            <a:avLst/>
          </a:prstGeom>
          <a:solidFill>
            <a:srgbClr val="FFD700"/>
          </a:solidFill>
          <a:ln/>
          <a:effectLst>
            <a:outerShdw sx="100000" sy="100000" kx="0" ky="0" algn="bl" rotWithShape="0" blurRad="152400" dist="50800" dir="16200000">
              <a:srgbClr val="000000">
                <a:alpha val="50000"/>
              </a:srgbClr>
            </a:outerShdw>
          </a:effectLst>
        </p:spPr>
      </p:sp>
      <p:sp>
        <p:nvSpPr>
          <p:cNvPr id="26" name="Text 23"/>
          <p:cNvSpPr/>
          <p:nvPr/>
        </p:nvSpPr>
        <p:spPr>
          <a:xfrm>
            <a:off x="5852160" y="132588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2025</a:t>
            </a:r>
            <a:endParaRPr lang="en-US" sz="2800" dirty="0"/>
          </a:p>
        </p:txBody>
      </p:sp>
      <p:sp>
        <p:nvSpPr>
          <p:cNvPr id="27" name="Text 24"/>
          <p:cNvSpPr/>
          <p:nvPr/>
        </p:nvSpPr>
        <p:spPr>
          <a:xfrm>
            <a:off x="5897880" y="1737360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🏆 GANADORES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5897880" y="205740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1er LUGAR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5897880" y="237744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JusticIALab Nacional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457200" y="36576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PRIMEROS LUGARES NACIONALES | 3 SEGUNDOS PUESTOS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82880"/>
            <a:ext cx="1463040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8B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COMPARATIVO: ASESORÍA JURÍDICA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457200" y="868680"/>
            <a:ext cx="8229600" cy="18288"/>
          </a:xfrm>
          <a:prstGeom prst="rect">
            <a:avLst/>
          </a:prstGeom>
          <a:solidFill>
            <a:srgbClr val="000000"/>
          </a:solidFill>
          <a:ln/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188720"/>
          <a:ext cx="7680960" cy="2560320"/>
        </p:xfrm>
        <a:graphic>
          <a:graphicData uri="http://schemas.openxmlformats.org/drawingml/2006/table">
            <a:tbl>
              <a:tblPr/>
              <a:tblGrid>
                <a:gridCol w="1920240"/>
                <a:gridCol w="1920240"/>
                <a:gridCol w="1920240"/>
                <a:gridCol w="192024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AÑO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CONSULTAS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TUTELAS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LOGRO DESTACADO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2021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N/D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150+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Reactivación visitas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2022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N/D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100+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Libertades logradas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2023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220+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50+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Tutela agua potable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2024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350+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45+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Peticiones libertad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2025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N/D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Premio JusticIALab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731520" y="1188720"/>
            <a:ext cx="7680960" cy="457200"/>
          </a:xfrm>
          <a:prstGeom prst="rect">
            <a:avLst/>
          </a:prstGeom>
          <a:solidFill>
            <a:srgbClr val="8B0000"/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82880"/>
            <a:ext cx="1463040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8B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COMPARATIVO: FORMACIÓN Y CAPACITACIÓN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457200" y="868680"/>
            <a:ext cx="8229600" cy="18288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5" name="Shape 2"/>
          <p:cNvSpPr/>
          <p:nvPr/>
        </p:nvSpPr>
        <p:spPr>
          <a:xfrm>
            <a:off x="1371600" y="2103120"/>
            <a:ext cx="1188720" cy="1371600"/>
          </a:xfrm>
          <a:prstGeom prst="rect">
            <a:avLst/>
          </a:prstGeom>
          <a:solidFill>
            <a:srgbClr val="8B0000"/>
          </a:solidFill>
          <a:ln/>
        </p:spPr>
      </p:sp>
      <p:sp>
        <p:nvSpPr>
          <p:cNvPr id="6" name="Text 3"/>
          <p:cNvSpPr/>
          <p:nvPr/>
        </p:nvSpPr>
        <p:spPr>
          <a:xfrm>
            <a:off x="1371600" y="173736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30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371600" y="356616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2743200" y="3383280"/>
            <a:ext cx="1188720" cy="91440"/>
          </a:xfrm>
          <a:prstGeom prst="rect">
            <a:avLst/>
          </a:prstGeom>
          <a:solidFill>
            <a:srgbClr val="FFD700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2743200" y="356616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114800" y="2011680"/>
            <a:ext cx="1188720" cy="1463040"/>
          </a:xfrm>
          <a:prstGeom prst="rect">
            <a:avLst/>
          </a:prstGeom>
          <a:solidFill>
            <a:srgbClr val="8B0000"/>
          </a:solidFill>
          <a:ln/>
        </p:spPr>
      </p:sp>
      <p:sp>
        <p:nvSpPr>
          <p:cNvPr id="11" name="Text 8"/>
          <p:cNvSpPr/>
          <p:nvPr/>
        </p:nvSpPr>
        <p:spPr>
          <a:xfrm>
            <a:off x="4114800" y="164592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32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4114800" y="356616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486400" y="1645920"/>
            <a:ext cx="1188720" cy="1828800"/>
          </a:xfrm>
          <a:prstGeom prst="rect">
            <a:avLst/>
          </a:prstGeom>
          <a:solidFill>
            <a:srgbClr val="8B0000"/>
          </a:solidFill>
          <a:ln/>
        </p:spPr>
      </p:sp>
      <p:sp>
        <p:nvSpPr>
          <p:cNvPr id="14" name="Text 11"/>
          <p:cNvSpPr/>
          <p:nvPr/>
        </p:nvSpPr>
        <p:spPr>
          <a:xfrm>
            <a:off x="5486400" y="128016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40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5486400" y="356616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858000" y="2651760"/>
            <a:ext cx="1188720" cy="822960"/>
          </a:xfrm>
          <a:prstGeom prst="rect">
            <a:avLst/>
          </a:prstGeom>
          <a:solidFill>
            <a:srgbClr val="FFD700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6858000" y="228600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18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6858000" y="356616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457200" y="40233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Abogados y Líderes Capacitados por Año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82880"/>
            <a:ext cx="1463040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8B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COMPARATIVO: AYUDA HUMANITARIA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457200" y="868680"/>
            <a:ext cx="8229600" cy="18288"/>
          </a:xfrm>
          <a:prstGeom prst="rect">
            <a:avLst/>
          </a:prstGeom>
          <a:solidFill>
            <a:srgbClr val="000000"/>
          </a:solidFill>
          <a:ln/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188720"/>
          <a:ext cx="7680960" cy="2560320"/>
        </p:xfrm>
        <a:graphic>
          <a:graphicData uri="http://schemas.openxmlformats.org/drawingml/2006/table">
            <a:tbl>
              <a:tblPr/>
              <a:tblGrid>
                <a:gridCol w="1920240"/>
                <a:gridCol w="1920240"/>
                <a:gridCol w="1920240"/>
                <a:gridCol w="192024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AÑO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PPL BENEFICIADOS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TIPO DONACIONES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PROGRAMAS ESPECIALES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2021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10,500+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$15M + 1000+ items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 radiales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2022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N/D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Múltiples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Logros El Pedregal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2023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500+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Ropa, medicina, alimentos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Sede dotada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2024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350+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Ropa, medicina, alimentos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bibliotecas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2025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350+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Ropa, medicina, alimentos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Instrumentos musicales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731520" y="1188720"/>
            <a:ext cx="7680960" cy="457200"/>
          </a:xfrm>
          <a:prstGeom prst="rect">
            <a:avLst/>
          </a:prstGeom>
          <a:solidFill>
            <a:srgbClr val="8B0000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82880"/>
            <a:ext cx="1463040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8B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LOGROS MÁS DESTACADOS POR AÑO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457200" y="868680"/>
            <a:ext cx="8229600" cy="18288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5" name="Shape 2"/>
          <p:cNvSpPr/>
          <p:nvPr/>
        </p:nvSpPr>
        <p:spPr>
          <a:xfrm>
            <a:off x="914400" y="1371600"/>
            <a:ext cx="7315200" cy="50292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6" name="Text 3"/>
          <p:cNvSpPr/>
          <p:nvPr/>
        </p:nvSpPr>
        <p:spPr>
          <a:xfrm>
            <a:off x="1097280" y="1463040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🏆 2021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2286000" y="1463040"/>
            <a:ext cx="5760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150+ Tutelas - Reactivación Visitas Post-Pandemia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914400" y="1965960"/>
            <a:ext cx="7315200" cy="502920"/>
          </a:xfrm>
          <a:prstGeom prst="rect">
            <a:avLst/>
          </a:prstGeom>
          <a:solidFill>
            <a:srgbClr val="FFD700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1097280" y="2057400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8B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🥇 2022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286000" y="2057400"/>
            <a:ext cx="5760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🥇 GANADORES 1er Lugar - Personería Medellín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914400" y="2560320"/>
            <a:ext cx="7315200" cy="50292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12" name="Text 9"/>
          <p:cNvSpPr/>
          <p:nvPr/>
        </p:nvSpPr>
        <p:spPr>
          <a:xfrm>
            <a:off x="1097280" y="2651760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💧 2023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2286000" y="2651760"/>
            <a:ext cx="5760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Tutela Histórica - Agua Potable Estación Prado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914400" y="3154680"/>
            <a:ext cx="7315200" cy="50292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15" name="Text 12"/>
          <p:cNvSpPr/>
          <p:nvPr/>
        </p:nvSpPr>
        <p:spPr>
          <a:xfrm>
            <a:off x="1097280" y="3246120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🎵 2024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2286000" y="3246120"/>
            <a:ext cx="5760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Banda Musical La Minorista + 3 Bibliotecas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914400" y="3749040"/>
            <a:ext cx="7315200" cy="502920"/>
          </a:xfrm>
          <a:prstGeom prst="rect">
            <a:avLst/>
          </a:prstGeom>
          <a:solidFill>
            <a:srgbClr val="FFD700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1097280" y="3840480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8B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🏆 2025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2286000" y="3840480"/>
            <a:ext cx="5760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🏆 GANADORES Premio JusticIALab - NACIONAL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82880"/>
            <a:ext cx="1463040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8B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IMPACTO ACUMULADO 2021-2025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457200" y="868680"/>
            <a:ext cx="8229600" cy="18288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5" name="Shape 2"/>
          <p:cNvSpPr/>
          <p:nvPr/>
        </p:nvSpPr>
        <p:spPr>
          <a:xfrm>
            <a:off x="914400" y="1371600"/>
            <a:ext cx="2286000" cy="1097280"/>
          </a:xfrm>
          <a:prstGeom prst="rect">
            <a:avLst/>
          </a:prstGeom>
          <a:solidFill>
            <a:srgbClr val="8B0000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914400" y="146304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👥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914400" y="1828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12,000+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1005840" y="214884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PPL Beneficiados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3474720" y="1371600"/>
            <a:ext cx="2286000" cy="1097280"/>
          </a:xfrm>
          <a:prstGeom prst="rect">
            <a:avLst/>
          </a:prstGeom>
          <a:solidFill>
            <a:srgbClr val="8B0000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3474720" y="146304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⚖️</a:t>
            </a:r>
            <a:endParaRPr lang="en-US" sz="4000" dirty="0"/>
          </a:p>
        </p:txBody>
      </p:sp>
      <p:sp>
        <p:nvSpPr>
          <p:cNvPr id="11" name="Text 8"/>
          <p:cNvSpPr/>
          <p:nvPr/>
        </p:nvSpPr>
        <p:spPr>
          <a:xfrm>
            <a:off x="3474720" y="1828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600+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3566160" y="214884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Consultas Jurídicas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6035040" y="1371600"/>
            <a:ext cx="2286000" cy="1097280"/>
          </a:xfrm>
          <a:prstGeom prst="rect">
            <a:avLst/>
          </a:prstGeom>
          <a:solidFill>
            <a:srgbClr val="8B0000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6035040" y="146304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🎓</a:t>
            </a:r>
            <a:endParaRPr lang="en-US" sz="4000" dirty="0"/>
          </a:p>
        </p:txBody>
      </p:sp>
      <p:sp>
        <p:nvSpPr>
          <p:cNvPr id="15" name="Text 12"/>
          <p:cNvSpPr/>
          <p:nvPr/>
        </p:nvSpPr>
        <p:spPr>
          <a:xfrm>
            <a:off x="6035040" y="1828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120+</a:t>
            </a:r>
            <a:endParaRPr lang="en-US" sz="2800" dirty="0"/>
          </a:p>
        </p:txBody>
      </p:sp>
      <p:sp>
        <p:nvSpPr>
          <p:cNvPr id="16" name="Text 13"/>
          <p:cNvSpPr/>
          <p:nvPr/>
        </p:nvSpPr>
        <p:spPr>
          <a:xfrm>
            <a:off x="6126480" y="214884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Abogados Capacitados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914400" y="2743200"/>
            <a:ext cx="2286000" cy="1097280"/>
          </a:xfrm>
          <a:prstGeom prst="rect">
            <a:avLst/>
          </a:prstGeom>
          <a:solidFill>
            <a:srgbClr val="8B0000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914400" y="283464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📄</a:t>
            </a:r>
            <a:endParaRPr lang="en-US" sz="4000" dirty="0"/>
          </a:p>
        </p:txBody>
      </p:sp>
      <p:sp>
        <p:nvSpPr>
          <p:cNvPr id="19" name="Text 16"/>
          <p:cNvSpPr/>
          <p:nvPr/>
        </p:nvSpPr>
        <p:spPr>
          <a:xfrm>
            <a:off x="914400" y="32004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400+</a:t>
            </a:r>
            <a:endParaRPr lang="en-US" sz="2800" dirty="0"/>
          </a:p>
        </p:txBody>
      </p:sp>
      <p:sp>
        <p:nvSpPr>
          <p:cNvPr id="20" name="Text 17"/>
          <p:cNvSpPr/>
          <p:nvPr/>
        </p:nvSpPr>
        <p:spPr>
          <a:xfrm>
            <a:off x="1005840" y="352044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Acciones de Tutela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3474720" y="2743200"/>
            <a:ext cx="2286000" cy="1097280"/>
          </a:xfrm>
          <a:prstGeom prst="rect">
            <a:avLst/>
          </a:prstGeom>
          <a:solidFill>
            <a:srgbClr val="8B0000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22" name="Text 19"/>
          <p:cNvSpPr/>
          <p:nvPr/>
        </p:nvSpPr>
        <p:spPr>
          <a:xfrm>
            <a:off x="3474720" y="283464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🏆</a:t>
            </a:r>
            <a:endParaRPr lang="en-US" sz="4000" dirty="0"/>
          </a:p>
        </p:txBody>
      </p:sp>
      <p:sp>
        <p:nvSpPr>
          <p:cNvPr id="23" name="Text 20"/>
          <p:cNvSpPr/>
          <p:nvPr/>
        </p:nvSpPr>
        <p:spPr>
          <a:xfrm>
            <a:off x="3474720" y="32004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 🥇</a:t>
            </a:r>
            <a:endParaRPr lang="en-US" sz="2800" dirty="0"/>
          </a:p>
        </p:txBody>
      </p:sp>
      <p:sp>
        <p:nvSpPr>
          <p:cNvPr id="24" name="Text 21"/>
          <p:cNvSpPr/>
          <p:nvPr/>
        </p:nvSpPr>
        <p:spPr>
          <a:xfrm>
            <a:off x="3566160" y="352044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Premios Nacionales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B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6080" y="548640"/>
            <a:ext cx="3291840" cy="914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18288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D7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 AÑOS DE EXCELENCIA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457200" y="24688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PREMIOS NACIONALES DE PRIMER LUGAR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1828800" y="3108960"/>
            <a:ext cx="5486400" cy="27432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Text 3"/>
          <p:cNvSpPr/>
          <p:nvPr/>
        </p:nvSpPr>
        <p:spPr>
          <a:xfrm>
            <a:off x="457200" y="32918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2800"/>
              </a:lnSpc>
              <a:buNone/>
            </a:pPr>
            <a:r>
              <a:rPr lang="en-US" sz="180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🥇 2022: Personería de Medellín</a:t>
            </a:r>
            <a:endParaRPr lang="en-US" sz="1800" dirty="0"/>
          </a:p>
          <a:p>
            <a:pPr algn="ctr" indent="0" marL="0">
              <a:lnSpc>
                <a:spcPts val="2800"/>
              </a:lnSpc>
              <a:buNone/>
            </a:pPr>
            <a:r>
              <a:rPr lang="en-US" sz="180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🏆 2025: JusticIALab - Consejo Superior de la Judicatura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57200" y="4114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"Si se pierde la libertad, no se pierde la dignidad"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Gestión 2021-2025 - Análisis Comparativo</dc:title>
  <dc:subject>PptxGenJS Presentation</dc:subject>
  <dc:creator>Fundación Celdas con Dignidad</dc:creator>
  <cp:lastModifiedBy>Fundación Celdas con Dignidad</cp:lastModifiedBy>
  <cp:revision>1</cp:revision>
  <dcterms:created xsi:type="dcterms:W3CDTF">2026-04-12T01:47:20Z</dcterms:created>
  <dcterms:modified xsi:type="dcterms:W3CDTF">2026-04-12T01:47:20Z</dcterms:modified>
</cp:coreProperties>
</file>